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64" r:id="rId2"/>
    <p:sldId id="265" r:id="rId3"/>
    <p:sldId id="272" r:id="rId4"/>
    <p:sldId id="273" r:id="rId5"/>
    <p:sldId id="266" r:id="rId6"/>
    <p:sldId id="267" r:id="rId7"/>
    <p:sldId id="268" r:id="rId8"/>
    <p:sldId id="269" r:id="rId9"/>
    <p:sldId id="270" r:id="rId10"/>
    <p:sldId id="271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FEFE"/>
    <a:srgbClr val="898989"/>
    <a:srgbClr val="B90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howGuides="1">
      <p:cViewPr varScale="1">
        <p:scale>
          <a:sx n="65" d="100"/>
          <a:sy n="65" d="100"/>
        </p:scale>
        <p:origin x="700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E6BB69-8769-4686-82C4-EB141368672F}" type="doc">
      <dgm:prSet loTypeId="urn:microsoft.com/office/officeart/2005/8/layout/venn1" loCatId="relationship" qsTypeId="urn:microsoft.com/office/officeart/2005/8/quickstyle/3d3" qsCatId="3D" csTypeId="urn:microsoft.com/office/officeart/2005/8/colors/colorful4" csCatId="colorful" phldr="1"/>
      <dgm:spPr/>
    </dgm:pt>
    <dgm:pt modelId="{539DE2D9-B472-481C-8E4D-718512AD6F62}">
      <dgm:prSet phldrT="[Text]" custT="1"/>
      <dgm:spPr/>
      <dgm:t>
        <a:bodyPr/>
        <a:lstStyle/>
        <a:p>
          <a:r>
            <a:rPr lang="de-DE" sz="1600" b="1" dirty="0" smtClean="0"/>
            <a:t>B.A.-Thesis (12 LP)</a:t>
          </a:r>
          <a:endParaRPr lang="de-DE" sz="1600" b="1" dirty="0"/>
        </a:p>
      </dgm:t>
    </dgm:pt>
    <dgm:pt modelId="{8FC45154-89D3-497F-86EA-860655FD58CD}" type="parTrans" cxnId="{45BECD34-9E33-4FB4-AA72-F0A65A126C1D}">
      <dgm:prSet/>
      <dgm:spPr/>
      <dgm:t>
        <a:bodyPr/>
        <a:lstStyle/>
        <a:p>
          <a:endParaRPr lang="de-DE"/>
        </a:p>
      </dgm:t>
    </dgm:pt>
    <dgm:pt modelId="{263F5A4C-5267-4C1D-8B76-E982323C2DD8}" type="sibTrans" cxnId="{45BECD34-9E33-4FB4-AA72-F0A65A126C1D}">
      <dgm:prSet/>
      <dgm:spPr/>
      <dgm:t>
        <a:bodyPr/>
        <a:lstStyle/>
        <a:p>
          <a:endParaRPr lang="de-DE"/>
        </a:p>
      </dgm:t>
    </dgm:pt>
    <dgm:pt modelId="{AFB1E939-13DF-426F-B0CE-05CE8B378F33}">
      <dgm:prSet phldrT="[Text]" custT="1"/>
      <dgm:spPr/>
      <dgm:t>
        <a:bodyPr/>
        <a:lstStyle/>
        <a:p>
          <a:r>
            <a:rPr lang="de-DE" sz="1600" b="1" dirty="0" smtClean="0"/>
            <a:t>Forschungspraxis (6 LP)</a:t>
          </a:r>
          <a:endParaRPr lang="de-DE" sz="1600" b="1" dirty="0"/>
        </a:p>
      </dgm:t>
    </dgm:pt>
    <dgm:pt modelId="{39A8473E-3A8A-4D5A-9A11-E9463514AE10}" type="parTrans" cxnId="{47335AEB-EE84-4ACA-9312-587817D2ECAF}">
      <dgm:prSet/>
      <dgm:spPr/>
      <dgm:t>
        <a:bodyPr/>
        <a:lstStyle/>
        <a:p>
          <a:endParaRPr lang="de-DE"/>
        </a:p>
      </dgm:t>
    </dgm:pt>
    <dgm:pt modelId="{273C58DD-8E4A-42FA-8C51-6C3C2F98BBE4}" type="sibTrans" cxnId="{47335AEB-EE84-4ACA-9312-587817D2ECAF}">
      <dgm:prSet/>
      <dgm:spPr/>
      <dgm:t>
        <a:bodyPr/>
        <a:lstStyle/>
        <a:p>
          <a:endParaRPr lang="de-DE"/>
        </a:p>
      </dgm:t>
    </dgm:pt>
    <dgm:pt modelId="{2E2F63FB-A437-4CD5-9B91-8A726125377B}">
      <dgm:prSet phldrT="[Text]" custT="1"/>
      <dgm:spPr/>
      <dgm:t>
        <a:bodyPr/>
        <a:lstStyle/>
        <a:p>
          <a:r>
            <a:rPr lang="de-DE" sz="1800" b="1" dirty="0" smtClean="0"/>
            <a:t>Wissenschaftlichen </a:t>
          </a:r>
        </a:p>
        <a:p>
          <a:r>
            <a:rPr lang="de-DE" sz="1800" b="1" dirty="0" smtClean="0"/>
            <a:t>Diskurs</a:t>
          </a:r>
        </a:p>
        <a:p>
          <a:r>
            <a:rPr lang="de-DE" sz="1800" b="1" dirty="0" smtClean="0"/>
            <a:t> (6 LP)</a:t>
          </a:r>
          <a:endParaRPr lang="de-DE" sz="1800" b="1" dirty="0"/>
        </a:p>
      </dgm:t>
    </dgm:pt>
    <dgm:pt modelId="{788B26EC-2FDB-41C4-93A4-EB7620FC63F7}" type="parTrans" cxnId="{99C4E530-0512-49C3-9BEF-6EEA36E7D47F}">
      <dgm:prSet/>
      <dgm:spPr/>
      <dgm:t>
        <a:bodyPr/>
        <a:lstStyle/>
        <a:p>
          <a:endParaRPr lang="de-DE"/>
        </a:p>
      </dgm:t>
    </dgm:pt>
    <dgm:pt modelId="{3ECE21C7-AE2A-4452-87FB-2479C7401865}" type="sibTrans" cxnId="{99C4E530-0512-49C3-9BEF-6EEA36E7D47F}">
      <dgm:prSet/>
      <dgm:spPr/>
      <dgm:t>
        <a:bodyPr/>
        <a:lstStyle/>
        <a:p>
          <a:endParaRPr lang="de-DE"/>
        </a:p>
      </dgm:t>
    </dgm:pt>
    <dgm:pt modelId="{B9F90104-A610-4E3E-9A0A-558ECB5A5EFB}" type="pres">
      <dgm:prSet presAssocID="{6FE6BB69-8769-4686-82C4-EB141368672F}" presName="compositeShape" presStyleCnt="0">
        <dgm:presLayoutVars>
          <dgm:chMax val="7"/>
          <dgm:dir/>
          <dgm:resizeHandles val="exact"/>
        </dgm:presLayoutVars>
      </dgm:prSet>
      <dgm:spPr/>
    </dgm:pt>
    <dgm:pt modelId="{82E783B7-8733-49B0-BF8E-8048D831E8E3}" type="pres">
      <dgm:prSet presAssocID="{539DE2D9-B472-481C-8E4D-718512AD6F62}" presName="circ1" presStyleLbl="vennNode1" presStyleIdx="0" presStyleCnt="3" custScaleX="136591" custScaleY="109667" custLinFactNeighborX="12011"/>
      <dgm:spPr/>
      <dgm:t>
        <a:bodyPr/>
        <a:lstStyle/>
        <a:p>
          <a:endParaRPr lang="de-DE"/>
        </a:p>
      </dgm:t>
    </dgm:pt>
    <dgm:pt modelId="{CC6F95E0-B9ED-4D98-B139-E11127F49E66}" type="pres">
      <dgm:prSet presAssocID="{539DE2D9-B472-481C-8E4D-718512AD6F6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85B1EF0-2F67-4F62-9C80-87FF4B5C5C18}" type="pres">
      <dgm:prSet presAssocID="{AFB1E939-13DF-426F-B0CE-05CE8B378F33}" presName="circ2" presStyleLbl="vennNode1" presStyleIdx="1" presStyleCnt="3" custScaleX="100403" custLinFactNeighborX="8426" custLinFactNeighborY="-1061"/>
      <dgm:spPr/>
      <dgm:t>
        <a:bodyPr/>
        <a:lstStyle/>
        <a:p>
          <a:endParaRPr lang="de-DE"/>
        </a:p>
      </dgm:t>
    </dgm:pt>
    <dgm:pt modelId="{1166FE91-38BE-4AE2-832B-6405BE4BE333}" type="pres">
      <dgm:prSet presAssocID="{AFB1E939-13DF-426F-B0CE-05CE8B378F3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9603540-E3B3-4AF6-90A4-6B5C4F48B0F4}" type="pres">
      <dgm:prSet presAssocID="{2E2F63FB-A437-4CD5-9B91-8A726125377B}" presName="circ3" presStyleLbl="vennNode1" presStyleIdx="2" presStyleCnt="3" custScaleX="119511"/>
      <dgm:spPr/>
      <dgm:t>
        <a:bodyPr/>
        <a:lstStyle/>
        <a:p>
          <a:endParaRPr lang="de-DE"/>
        </a:p>
      </dgm:t>
    </dgm:pt>
    <dgm:pt modelId="{E312EA15-5E39-4959-867E-6ED8C8F47130}" type="pres">
      <dgm:prSet presAssocID="{2E2F63FB-A437-4CD5-9B91-8A726125377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84A4AD9-9ED7-40B6-AF24-0512AEE8C99B}" type="presOf" srcId="{2E2F63FB-A437-4CD5-9B91-8A726125377B}" destId="{E312EA15-5E39-4959-867E-6ED8C8F47130}" srcOrd="1" destOrd="0" presId="urn:microsoft.com/office/officeart/2005/8/layout/venn1"/>
    <dgm:cxn modelId="{32898AD8-DFF9-47A4-B120-5269B19A5666}" type="presOf" srcId="{AFB1E939-13DF-426F-B0CE-05CE8B378F33}" destId="{985B1EF0-2F67-4F62-9C80-87FF4B5C5C18}" srcOrd="0" destOrd="0" presId="urn:microsoft.com/office/officeart/2005/8/layout/venn1"/>
    <dgm:cxn modelId="{DF12AB11-EC2C-4D33-9A24-D8B6034A48FA}" type="presOf" srcId="{539DE2D9-B472-481C-8E4D-718512AD6F62}" destId="{CC6F95E0-B9ED-4D98-B139-E11127F49E66}" srcOrd="1" destOrd="0" presId="urn:microsoft.com/office/officeart/2005/8/layout/venn1"/>
    <dgm:cxn modelId="{47335AEB-EE84-4ACA-9312-587817D2ECAF}" srcId="{6FE6BB69-8769-4686-82C4-EB141368672F}" destId="{AFB1E939-13DF-426F-B0CE-05CE8B378F33}" srcOrd="1" destOrd="0" parTransId="{39A8473E-3A8A-4D5A-9A11-E9463514AE10}" sibTransId="{273C58DD-8E4A-42FA-8C51-6C3C2F98BBE4}"/>
    <dgm:cxn modelId="{C8A8593E-0B26-4A53-86D4-23E9D451A894}" type="presOf" srcId="{6FE6BB69-8769-4686-82C4-EB141368672F}" destId="{B9F90104-A610-4E3E-9A0A-558ECB5A5EFB}" srcOrd="0" destOrd="0" presId="urn:microsoft.com/office/officeart/2005/8/layout/venn1"/>
    <dgm:cxn modelId="{5E9B5657-DB7A-481D-A41C-1C0310717680}" type="presOf" srcId="{539DE2D9-B472-481C-8E4D-718512AD6F62}" destId="{82E783B7-8733-49B0-BF8E-8048D831E8E3}" srcOrd="0" destOrd="0" presId="urn:microsoft.com/office/officeart/2005/8/layout/venn1"/>
    <dgm:cxn modelId="{99C4E530-0512-49C3-9BEF-6EEA36E7D47F}" srcId="{6FE6BB69-8769-4686-82C4-EB141368672F}" destId="{2E2F63FB-A437-4CD5-9B91-8A726125377B}" srcOrd="2" destOrd="0" parTransId="{788B26EC-2FDB-41C4-93A4-EB7620FC63F7}" sibTransId="{3ECE21C7-AE2A-4452-87FB-2479C7401865}"/>
    <dgm:cxn modelId="{45BECD34-9E33-4FB4-AA72-F0A65A126C1D}" srcId="{6FE6BB69-8769-4686-82C4-EB141368672F}" destId="{539DE2D9-B472-481C-8E4D-718512AD6F62}" srcOrd="0" destOrd="0" parTransId="{8FC45154-89D3-497F-86EA-860655FD58CD}" sibTransId="{263F5A4C-5267-4C1D-8B76-E982323C2DD8}"/>
    <dgm:cxn modelId="{6A859A30-64BE-46AD-A4EC-A60018E4EC30}" type="presOf" srcId="{2E2F63FB-A437-4CD5-9B91-8A726125377B}" destId="{29603540-E3B3-4AF6-90A4-6B5C4F48B0F4}" srcOrd="0" destOrd="0" presId="urn:microsoft.com/office/officeart/2005/8/layout/venn1"/>
    <dgm:cxn modelId="{80FD11BC-69AD-463C-9130-31FCAEEE9E4C}" type="presOf" srcId="{AFB1E939-13DF-426F-B0CE-05CE8B378F33}" destId="{1166FE91-38BE-4AE2-832B-6405BE4BE333}" srcOrd="1" destOrd="0" presId="urn:microsoft.com/office/officeart/2005/8/layout/venn1"/>
    <dgm:cxn modelId="{09CB8FAF-6F87-459D-8AC7-9D187AA8FDF2}" type="presParOf" srcId="{B9F90104-A610-4E3E-9A0A-558ECB5A5EFB}" destId="{82E783B7-8733-49B0-BF8E-8048D831E8E3}" srcOrd="0" destOrd="0" presId="urn:microsoft.com/office/officeart/2005/8/layout/venn1"/>
    <dgm:cxn modelId="{904E5B5C-78AD-4638-92BC-C228269D2035}" type="presParOf" srcId="{B9F90104-A610-4E3E-9A0A-558ECB5A5EFB}" destId="{CC6F95E0-B9ED-4D98-B139-E11127F49E66}" srcOrd="1" destOrd="0" presId="urn:microsoft.com/office/officeart/2005/8/layout/venn1"/>
    <dgm:cxn modelId="{D43EFDA7-F10F-4759-AD52-4673633E7C1D}" type="presParOf" srcId="{B9F90104-A610-4E3E-9A0A-558ECB5A5EFB}" destId="{985B1EF0-2F67-4F62-9C80-87FF4B5C5C18}" srcOrd="2" destOrd="0" presId="urn:microsoft.com/office/officeart/2005/8/layout/venn1"/>
    <dgm:cxn modelId="{CE4085EA-DCF2-473F-A26A-7F5C0CD69EA0}" type="presParOf" srcId="{B9F90104-A610-4E3E-9A0A-558ECB5A5EFB}" destId="{1166FE91-38BE-4AE2-832B-6405BE4BE333}" srcOrd="3" destOrd="0" presId="urn:microsoft.com/office/officeart/2005/8/layout/venn1"/>
    <dgm:cxn modelId="{36879188-3B8E-480E-A787-B82EB915F71E}" type="presParOf" srcId="{B9F90104-A610-4E3E-9A0A-558ECB5A5EFB}" destId="{29603540-E3B3-4AF6-90A4-6B5C4F48B0F4}" srcOrd="4" destOrd="0" presId="urn:microsoft.com/office/officeart/2005/8/layout/venn1"/>
    <dgm:cxn modelId="{B43362D6-3B1E-44D8-9E55-18C26B77C257}" type="presParOf" srcId="{B9F90104-A610-4E3E-9A0A-558ECB5A5EFB}" destId="{E312EA15-5E39-4959-867E-6ED8C8F4713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E783B7-8733-49B0-BF8E-8048D831E8E3}">
      <dsp:nvSpPr>
        <dsp:cNvPr id="0" name=""/>
        <dsp:cNvSpPr/>
      </dsp:nvSpPr>
      <dsp:spPr>
        <a:xfrm>
          <a:off x="4419873" y="62849"/>
          <a:ext cx="3552378" cy="285215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B.A.-Thesis (12 LP)</a:t>
          </a:r>
          <a:endParaRPr lang="de-DE" sz="1600" b="1" kern="1200" dirty="0"/>
        </a:p>
      </dsp:txBody>
      <dsp:txXfrm>
        <a:off x="4893523" y="561976"/>
        <a:ext cx="2605077" cy="1283469"/>
      </dsp:txXfrm>
    </dsp:sp>
    <dsp:sp modelId="{985B1EF0-2F67-4F62-9C80-87FF4B5C5C18}">
      <dsp:nvSpPr>
        <dsp:cNvPr id="0" name=""/>
        <dsp:cNvSpPr/>
      </dsp:nvSpPr>
      <dsp:spPr>
        <a:xfrm>
          <a:off x="5735648" y="1786425"/>
          <a:ext cx="2611222" cy="2600741"/>
        </a:xfrm>
        <a:prstGeom prst="ellipse">
          <a:avLst/>
        </a:prstGeom>
        <a:solidFill>
          <a:schemeClr val="accent4">
            <a:alpha val="50000"/>
            <a:hueOff val="-6007643"/>
            <a:satOff val="-50000"/>
            <a:lumOff val="2009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b="1" kern="1200" dirty="0" smtClean="0"/>
            <a:t>Forschungspraxis (6 LP)</a:t>
          </a:r>
          <a:endParaRPr lang="de-DE" sz="1600" b="1" kern="1200" dirty="0"/>
        </a:p>
      </dsp:txBody>
      <dsp:txXfrm>
        <a:off x="6534247" y="2458283"/>
        <a:ext cx="1566733" cy="1430407"/>
      </dsp:txXfrm>
    </dsp:sp>
    <dsp:sp modelId="{29603540-E3B3-4AF6-90A4-6B5C4F48B0F4}">
      <dsp:nvSpPr>
        <dsp:cNvPr id="0" name=""/>
        <dsp:cNvSpPr/>
      </dsp:nvSpPr>
      <dsp:spPr>
        <a:xfrm>
          <a:off x="3391167" y="1814019"/>
          <a:ext cx="3108172" cy="2600741"/>
        </a:xfrm>
        <a:prstGeom prst="ellipse">
          <a:avLst/>
        </a:prstGeom>
        <a:solidFill>
          <a:schemeClr val="accent4">
            <a:alpha val="50000"/>
            <a:hueOff val="-12015287"/>
            <a:satOff val="-100000"/>
            <a:lumOff val="4019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Wissenschaftlichen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Diskurs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 smtClean="0"/>
            <a:t> (6 LP)</a:t>
          </a:r>
          <a:endParaRPr lang="de-DE" sz="1800" b="1" kern="1200" dirty="0"/>
        </a:p>
      </dsp:txBody>
      <dsp:txXfrm>
        <a:off x="3683853" y="2485877"/>
        <a:ext cx="1864903" cy="1430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F59D4-7302-46AA-B680-DB12F9953E3C}" type="datetime1">
              <a:rPr lang="de-DE" smtClean="0">
                <a:solidFill>
                  <a:srgbClr val="898989"/>
                </a:solidFill>
              </a:rPr>
              <a:t>11.01.2024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BF10F6-6BD8-4D5C-8027-F82BECDAD7B5}" type="datetime1">
              <a:rPr lang="de-DE" smtClean="0"/>
              <a:t>11.01.2024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 mod="1"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74404-64F7-41F2-975F-89524304BC89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D7DEF-555F-4B59-845A-F9FBD78582D1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5A6D-3D84-4C41-BCE5-7BFF42908261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3911F-9994-45EF-BA6C-899C0535ADF1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AC439-A2C7-4617-890D-8783B814444D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754F0-64B4-4DFE-A399-E01CCE97539E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38771F-A52D-4BA9-B771-EA2643A1C960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712C1-93BD-4A3D-B937-5946B322B2F8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3D947-2519-4EA0-9CD9-5F2A54E30DCA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FFEE2-8FFE-47E2-94D2-3D7130151C2D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CDDF4-410A-41DB-B3F0-EB325068788E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 smtClean="0"/>
              <a:t>Fachstudienberatung AB Praxislabor | Institut für Allgemeine- und Berufspädagogik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21">
            <a:extLst>
              <a:ext uri="{FF2B5EF4-FFF2-40B4-BE49-F238E27FC236}">
                <a16:creationId xmlns:a16="http://schemas.microsoft.com/office/drawing/2014/main" id="{7D283BE2-FBCB-712B-618D-52A485BD70FD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51" r:id="rId6"/>
    <p:sldLayoutId id="2147483667" r:id="rId7"/>
    <p:sldLayoutId id="2147483668" r:id="rId8"/>
    <p:sldLayoutId id="2147483661" r:id="rId9"/>
    <p:sldLayoutId id="2147483654" r:id="rId10"/>
    <p:sldLayoutId id="2147483655" r:id="rId11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manw.tu-darmstadt.de/media/humanwissenschaften/pruefungssekretariat/anmeldeformulare/allgemeine_paed/thesisanmeldung_formulare_1/Thesisanmeldung_BA_Paedagogik_2021_220902.pdf" TargetMode="External"/><Relationship Id="rId2" Type="http://schemas.openxmlformats.org/officeDocument/2006/relationships/hyperlink" Target="https://www.humanw.tu-darmstadt.de/studienbuero_humanw/infos_und_formulare_studiengaenge_humanw/allgemeine_paedagogik_und_berufspaedagogik_humanw.de.jsp#faq_allgemeine_paedagogik_und_berufspaedagogik_studiengaenge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tubama.ulb.tu-darmstadt.d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umanw.tu-darmstadt.de/media/humanwissenschaften/pruefungssekretariat/anmeldeformulare/Niederschrift_-_muendliche_Pruefung_20220906.pdf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ctrTitle"/>
          </p:nvPr>
        </p:nvSpPr>
        <p:spPr>
          <a:xfrm>
            <a:off x="1416000" y="2099860"/>
            <a:ext cx="9360000" cy="1080000"/>
          </a:xfrm>
        </p:spPr>
        <p:txBody>
          <a:bodyPr/>
          <a:lstStyle/>
          <a:p>
            <a:r>
              <a:rPr lang="de-DE" dirty="0" smtClean="0"/>
              <a:t>Infoveranstaltung zum B.A. Abschluss Pädagogik </a:t>
            </a:r>
            <a:endParaRPr lang="de-DE" dirty="0"/>
          </a:p>
        </p:txBody>
      </p:sp>
      <p:sp>
        <p:nvSpPr>
          <p:cNvPr id="13" name="Untertitel 12"/>
          <p:cNvSpPr>
            <a:spLocks noGrp="1"/>
          </p:cNvSpPr>
          <p:nvPr>
            <p:ph type="subTitle" idx="1"/>
          </p:nvPr>
        </p:nvSpPr>
        <p:spPr>
          <a:xfrm>
            <a:off x="1416000" y="3429000"/>
            <a:ext cx="9360000" cy="2520000"/>
          </a:xfrm>
        </p:spPr>
        <p:txBody>
          <a:bodyPr>
            <a:normAutofit fontScale="92500" lnSpcReduction="20000"/>
          </a:bodyPr>
          <a:lstStyle/>
          <a:p>
            <a:r>
              <a:rPr lang="de-DE" sz="1900" b="1" dirty="0" smtClean="0"/>
              <a:t>Fachstudienberatung am AB Praxislabor</a:t>
            </a:r>
          </a:p>
          <a:p>
            <a:r>
              <a:rPr lang="de-DE" sz="1900" b="1" dirty="0" smtClean="0"/>
              <a:t>Institut für Allgemeine- und Berufspädagogik </a:t>
            </a:r>
          </a:p>
          <a:p>
            <a:r>
              <a:rPr lang="de-DE" b="1" dirty="0" smtClean="0"/>
              <a:t>Am 21.11. um 15 Uhr</a:t>
            </a:r>
          </a:p>
          <a:p>
            <a:r>
              <a:rPr lang="de-DE" b="1" dirty="0" smtClean="0"/>
              <a:t>Hybrid </a:t>
            </a:r>
          </a:p>
          <a:p>
            <a:r>
              <a:rPr lang="de-DE" b="1" dirty="0" smtClean="0"/>
              <a:t>S1|13 Raum 6 oder </a:t>
            </a:r>
          </a:p>
          <a:p>
            <a:r>
              <a:rPr lang="de-DE" b="1" dirty="0" smtClean="0"/>
              <a:t>https</a:t>
            </a:r>
            <a:r>
              <a:rPr lang="de-DE" b="1" dirty="0"/>
              <a:t>://tu-darmstadt.zoom.us/j/87228645424?pwd=ekVOZTI0UERzRG1ZOGtoWXRjQld0dz09</a:t>
            </a:r>
          </a:p>
          <a:p>
            <a:r>
              <a:rPr lang="de-DE" b="1" dirty="0"/>
              <a:t>Meeting-ID: 872 2864 5424 Passwort: 045981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3970F-8DFC-43B2-8F3F-E9A6C6C8F866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41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dirty="0"/>
              <a:t>Feedback, </a:t>
            </a:r>
            <a:r>
              <a:rPr lang="de-DE" sz="4000" dirty="0" smtClean="0"/>
              <a:t>Fragen und </a:t>
            </a:r>
            <a:r>
              <a:rPr lang="de-DE" sz="4000" smtClean="0"/>
              <a:t>herzlichen Dank</a:t>
            </a:r>
            <a:endParaRPr lang="de-DE" sz="4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smtClean="0"/>
              <a:t>Ihre Fachstudienberatung Olga </a:t>
            </a:r>
            <a:r>
              <a:rPr lang="de-DE" dirty="0" err="1" smtClean="0"/>
              <a:t>Zitzelsberger</a:t>
            </a:r>
            <a:r>
              <a:rPr lang="de-DE" dirty="0" smtClean="0"/>
              <a:t> und </a:t>
            </a:r>
            <a:r>
              <a:rPr lang="de-DE" dirty="0" err="1" smtClean="0"/>
              <a:t>Ju</a:t>
            </a:r>
            <a:r>
              <a:rPr lang="de-DE" dirty="0" smtClean="0"/>
              <a:t> Yun Park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9518D4-3517-417F-8E56-E0B5F7EF1F3D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84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16D49A-C831-761C-550D-CE8FB9C9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56347"/>
            <a:ext cx="8976000" cy="1080000"/>
          </a:xfrm>
        </p:spPr>
        <p:txBody>
          <a:bodyPr/>
          <a:lstStyle/>
          <a:p>
            <a:r>
              <a:rPr lang="de-DE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4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  <a:endParaRPr lang="de-DE" sz="4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B01B2D-1004-2FF9-8383-7DF7DDD8C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69900" indent="-457200">
              <a:buAutoNum type="arabicPeriod"/>
              <a:tabLst>
                <a:tab pos="354965" algn="l"/>
                <a:tab pos="355600" algn="l"/>
              </a:tabLst>
            </a:pPr>
            <a:r>
              <a:rPr 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Studierendenbericht über Erfahrungen mit der Abschlussarbeit B.A. </a:t>
            </a:r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Pädagogik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de-DE" sz="28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Samya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Arbes</a:t>
            </a:r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und Julia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Stroh</a:t>
            </a:r>
          </a:p>
          <a:p>
            <a:pPr marL="469900" indent="-457200">
              <a:buAutoNum type="arabicPeriod"/>
              <a:tabLst>
                <a:tab pos="354965" algn="l"/>
                <a:tab pos="355600" algn="l"/>
              </a:tabLst>
            </a:pPr>
            <a:endParaRPr lang="de-DE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buAutoNum type="arabicPeriod"/>
              <a:tabLst>
                <a:tab pos="354965" algn="l"/>
                <a:tab pos="355600" algn="l"/>
              </a:tabLst>
            </a:pPr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Allgemeine </a:t>
            </a:r>
            <a:r>
              <a:rPr 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Informationen zum Studienabschluss B.A. </a:t>
            </a:r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Pädagogik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Fachstudienberatung </a:t>
            </a:r>
          </a:p>
          <a:p>
            <a:pPr marL="469900" indent="-457200">
              <a:buAutoNum type="arabicPeriod"/>
              <a:tabLst>
                <a:tab pos="354965" algn="l"/>
                <a:tab pos="355600" algn="l"/>
              </a:tabLst>
            </a:pPr>
            <a:endParaRPr lang="de-DE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69900" indent="-457200">
              <a:buAutoNum type="arabicPeriod"/>
              <a:tabLst>
                <a:tab pos="354965" algn="l"/>
                <a:tab pos="355600" algn="l"/>
              </a:tabLst>
            </a:pPr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 und Antworten zum </a:t>
            </a:r>
            <a:r>
              <a:rPr lang="de-DE" sz="28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B.A.Abschluss</a:t>
            </a:r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Tatjana Droste-Kern </a:t>
            </a:r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vom Studienbüro FB 3 </a:t>
            </a:r>
            <a:r>
              <a:rPr lang="de-DE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Humanwissenschaften</a:t>
            </a: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78141C-8A0B-43E7-A1B0-98792B638A4D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47090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252318"/>
          </a:xfrm>
        </p:spPr>
        <p:txBody>
          <a:bodyPr>
            <a:normAutofit fontScale="90000"/>
          </a:bodyPr>
          <a:lstStyle/>
          <a:p>
            <a:r>
              <a:rPr lang="de-DE" sz="2700" dirty="0" smtClean="0"/>
              <a:t> </a:t>
            </a:r>
            <a:br>
              <a:rPr lang="de-DE" sz="2700" dirty="0" smtClean="0"/>
            </a:br>
            <a:r>
              <a:rPr lang="de-DE" sz="2700" dirty="0"/>
              <a:t> </a:t>
            </a:r>
            <a:r>
              <a:rPr lang="de-DE" sz="2700" dirty="0" smtClean="0"/>
              <a:t/>
            </a:r>
            <a:br>
              <a:rPr lang="de-DE" sz="2700" dirty="0" smtClean="0"/>
            </a:b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 smtClean="0"/>
              <a:t>	</a:t>
            </a:r>
            <a:br>
              <a:rPr lang="de-DE" sz="2700" dirty="0" smtClean="0"/>
            </a:br>
            <a:r>
              <a:rPr lang="de-DE" sz="2700" dirty="0" smtClean="0"/>
              <a:t/>
            </a:r>
            <a:br>
              <a:rPr lang="de-DE" sz="2700" dirty="0" smtClean="0"/>
            </a:b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 smtClean="0"/>
              <a:t/>
            </a:r>
            <a:br>
              <a:rPr lang="de-DE" sz="2700" dirty="0" smtClean="0"/>
            </a:b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 smtClean="0"/>
              <a:t>	</a:t>
            </a:r>
            <a:br>
              <a:rPr lang="de-DE" sz="2700" dirty="0" smtClean="0"/>
            </a:b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 smtClean="0"/>
              <a:t> </a:t>
            </a:r>
            <a:br>
              <a:rPr lang="de-DE" sz="2700" dirty="0" smtClean="0"/>
            </a:br>
            <a:r>
              <a:rPr lang="de-DE" sz="2700" dirty="0"/>
              <a:t/>
            </a:r>
            <a:br>
              <a:rPr lang="de-DE" sz="2700" dirty="0"/>
            </a:br>
            <a:r>
              <a:rPr lang="de-DE" sz="2700" dirty="0" smtClean="0"/>
              <a:t>1. </a:t>
            </a:r>
            <a:r>
              <a:rPr lang="de-DE" sz="3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Studierendenbericht </a:t>
            </a:r>
            <a:r>
              <a:rPr lang="de-DE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über Erfahrungen mit der Abschlussarbeit B.A. Pädagogik </a:t>
            </a:r>
            <a:r>
              <a:rPr lang="de-DE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de-DE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69000"/>
            <a:ext cx="11519987" cy="5211000"/>
          </a:xfrm>
        </p:spPr>
        <p:txBody>
          <a:bodyPr/>
          <a:lstStyle/>
          <a:p>
            <a:pPr marL="0" indent="0">
              <a:buNone/>
            </a:pPr>
            <a:endParaRPr lang="de-DE" sz="2400" cap="all" spc="-1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de-DE" sz="2400" cap="all" spc="-10" dirty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</a:pPr>
            <a:endParaRPr lang="de-DE" sz="2800" cap="all" spc="-10" dirty="0" smtClean="0">
              <a:solidFill>
                <a:prstClr val="black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de-DE" sz="2800" cap="all" spc="-10" dirty="0" err="1" smtClean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  <a:t>Samya</a:t>
            </a:r>
            <a:r>
              <a:rPr lang="de-DE" sz="2800" cap="all" spc="-10" dirty="0" smtClean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  <a:t> Ares</a:t>
            </a:r>
          </a:p>
          <a:p>
            <a:pPr marL="0" indent="0" algn="ctr">
              <a:buNone/>
            </a:pPr>
            <a:r>
              <a:rPr lang="de-DE" sz="2800" cap="all" spc="-10" dirty="0" smtClean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  <a:t>Julia Stroh</a:t>
            </a:r>
            <a:endParaRPr lang="de-DE" sz="24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56E4D0-C508-4CAE-9A20-8D824547E374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2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Grundsteine für den </a:t>
            </a:r>
            <a:r>
              <a:rPr lang="de-DE" sz="2800" dirty="0" err="1" smtClean="0"/>
              <a:t>b.A</a:t>
            </a:r>
            <a:r>
              <a:rPr lang="de-DE" sz="2800" dirty="0" smtClean="0"/>
              <a:t>. Abschluss Pädagogik</a:t>
            </a:r>
            <a:endParaRPr lang="de-DE" sz="2800" dirty="0"/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2484931"/>
              </p:ext>
            </p:extLst>
          </p:nvPr>
        </p:nvGraphicFramePr>
        <p:xfrm>
          <a:off x="360363" y="2002565"/>
          <a:ext cx="11518900" cy="4477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38771F-A52D-4BA9-B771-EA2643A1C960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3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92318"/>
          </a:xfrm>
        </p:spPr>
        <p:txBody>
          <a:bodyPr>
            <a:noAutofit/>
          </a:bodyPr>
          <a:lstStyle/>
          <a:p>
            <a:r>
              <a:rPr lang="de-DE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Allgemeine </a:t>
            </a:r>
            <a:r>
              <a:rPr 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Informationen zum Studienabschluss B.A. Pädagogik </a:t>
            </a:r>
            <a:endParaRPr lang="de-DE" sz="2800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814883"/>
            <a:ext cx="11519987" cy="4665117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0"/>
              </a:spcBef>
              <a:buNone/>
            </a:pPr>
            <a:r>
              <a:rPr lang="de-DE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https://www.humanw.tu-darmstadt.de/studienbuero_humanw/infos_und_formulare_studiengaenge_humanw/allgemeine_paedagogik_und_berufspaedagogik_humanw.de.jsp#faq_allgemeine_paedagogik_und_berufspaedagogik_studiengaenge</a:t>
            </a:r>
            <a:endParaRPr lang="de-DE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9065">
              <a:spcBef>
                <a:spcPts val="10"/>
              </a:spcBef>
            </a:pPr>
            <a:endParaRPr lang="de-DE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00"/>
              </a:spcBef>
              <a:buNone/>
            </a:pPr>
            <a:r>
              <a:rPr lang="de-DE" sz="2800" b="1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B.A.</a:t>
            </a:r>
            <a:r>
              <a:rPr lang="de-DE" sz="2800" b="1" spc="-10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800" b="1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Thesis (12 CP)</a:t>
            </a:r>
            <a:endParaRPr lang="de-DE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SzPct val="95833"/>
              <a:buNone/>
              <a:tabLst>
                <a:tab pos="120014" algn="l"/>
              </a:tabLst>
            </a:pPr>
            <a:r>
              <a:rPr lang="de-DE" sz="24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</a:t>
            </a:r>
            <a:r>
              <a:rPr lang="de-DE" sz="2400" spc="-7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als </a:t>
            </a:r>
            <a:r>
              <a:rPr lang="de-DE" sz="2400" spc="-1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Voraussetzung </a:t>
            </a:r>
            <a:r>
              <a:rPr lang="de-DE" sz="24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für die </a:t>
            </a:r>
            <a:r>
              <a:rPr lang="de-DE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 </a:t>
            </a:r>
            <a:r>
              <a:rPr lang="de-DE" sz="24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Thesis - Anmeldung </a:t>
            </a:r>
            <a:endParaRPr lang="de-DE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buSzPct val="95833"/>
              <a:buNone/>
              <a:tabLst>
                <a:tab pos="120014" algn="l"/>
              </a:tabLst>
            </a:pPr>
            <a:r>
              <a:rPr lang="de-DE" sz="19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(Entscheidung </a:t>
            </a:r>
            <a:r>
              <a:rPr lang="de-DE" sz="19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bei </a:t>
            </a:r>
            <a:r>
              <a:rPr lang="de-DE" sz="1900" spc="-1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Abweichung </a:t>
            </a:r>
            <a:r>
              <a:rPr lang="de-DE" sz="19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durch die</a:t>
            </a:r>
            <a:r>
              <a:rPr lang="de-DE" sz="1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19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Prüfungskommission</a:t>
            </a:r>
            <a:r>
              <a:rPr lang="de-DE" sz="1900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de-DE" sz="2400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10"/>
              </a:spcBef>
              <a:buNone/>
            </a:pPr>
            <a:r>
              <a:rPr lang="de-DE" sz="2400" dirty="0" smtClean="0">
                <a:hlinkClick r:id="rId3"/>
              </a:rPr>
              <a:t>Thesisanmeldung_BA_Paedagogik_2021_220902.pdf </a:t>
            </a:r>
            <a:r>
              <a:rPr lang="de-DE" sz="2400" dirty="0">
                <a:hlinkClick r:id="rId3"/>
              </a:rPr>
              <a:t>(tu-darmstadt.de)</a:t>
            </a:r>
            <a:r>
              <a:rPr lang="de-DE" sz="2400" dirty="0"/>
              <a:t> </a:t>
            </a:r>
          </a:p>
          <a:p>
            <a:pPr marL="139065">
              <a:spcBef>
                <a:spcPts val="10"/>
              </a:spcBef>
            </a:pPr>
            <a:endParaRPr lang="de-DE" sz="2800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Bef>
                <a:spcPts val="10"/>
              </a:spcBef>
              <a:buNone/>
            </a:pPr>
            <a:r>
              <a:rPr lang="de-DE" sz="2400" b="1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Frist für die Abschlussarbeit: </a:t>
            </a:r>
            <a:r>
              <a:rPr lang="de-DE" sz="2400" b="1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Monate</a:t>
            </a:r>
          </a:p>
          <a:p>
            <a:pPr marL="0" indent="0">
              <a:lnSpc>
                <a:spcPts val="2875"/>
              </a:lnSpc>
              <a:buSzPct val="75000"/>
              <a:buNone/>
              <a:tabLst>
                <a:tab pos="154940" algn="l"/>
              </a:tabLst>
            </a:pPr>
            <a:r>
              <a:rPr lang="de-DE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Individuelle Fristauslösung durch ein Formblatt</a:t>
            </a:r>
            <a:r>
              <a:rPr lang="de-DE" sz="2400" spc="7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(Studienbüro)</a:t>
            </a:r>
          </a:p>
          <a:p>
            <a:pPr marL="0" indent="0">
              <a:lnSpc>
                <a:spcPts val="2875"/>
              </a:lnSpc>
              <a:buSzPct val="75000"/>
              <a:buNone/>
              <a:tabLst>
                <a:tab pos="154940" algn="l"/>
              </a:tabLst>
            </a:pPr>
            <a:r>
              <a:rPr lang="de-DE" sz="24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Verlängerung ist möglich</a:t>
            </a:r>
          </a:p>
          <a:p>
            <a:pPr marL="0" indent="0">
              <a:lnSpc>
                <a:spcPts val="2875"/>
              </a:lnSpc>
              <a:buSzPct val="75000"/>
              <a:buNone/>
              <a:tabLst>
                <a:tab pos="154940" algn="l"/>
              </a:tabLst>
            </a:pPr>
            <a:r>
              <a:rPr lang="de-DE" sz="2400" b="1" spc="-5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Umfang </a:t>
            </a:r>
            <a:r>
              <a:rPr lang="de-DE" sz="2400" b="1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 Arbeit: 30-40 Seiten</a:t>
            </a:r>
          </a:p>
          <a:p>
            <a:pPr marL="0" indent="0">
              <a:lnSpc>
                <a:spcPts val="2875"/>
              </a:lnSpc>
              <a:buSzPct val="75000"/>
              <a:buNone/>
              <a:tabLst>
                <a:tab pos="154940" algn="l"/>
              </a:tabLst>
            </a:pPr>
            <a:r>
              <a:rPr lang="de-DE" sz="2800" spc="-5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Einreichung über das TU-Portal </a:t>
            </a:r>
            <a:r>
              <a:rPr lang="de-DE" sz="2800" spc="-5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TUbama</a:t>
            </a:r>
            <a:endParaRPr lang="de-DE" sz="2800" spc="-5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2FB949F-1022-439A-83D8-081DB9331BF0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9454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892318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Allgemeine Informationen zum Studienabschluss B.A. Pädagogik </a:t>
            </a:r>
            <a:endParaRPr lang="de-DE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0">
              <a:spcBef>
                <a:spcPts val="0"/>
              </a:spcBef>
              <a:buNone/>
            </a:pPr>
            <a:r>
              <a:rPr lang="de-DE" b="1" kern="0" spc="-5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Wissenschaftlichen</a:t>
            </a:r>
            <a:r>
              <a:rPr lang="de-DE" b="1" kern="0" spc="-3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kern="0" spc="-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Diskurs (6</a:t>
            </a:r>
            <a:r>
              <a:rPr lang="de-DE" b="1" kern="0" spc="-5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kern="0" spc="-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</a:t>
            </a:r>
            <a:r>
              <a:rPr lang="de-DE" b="1" kern="0" spc="-5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2700" lvl="0" indent="0">
              <a:spcBef>
                <a:spcPts val="0"/>
              </a:spcBef>
              <a:buNone/>
            </a:pPr>
            <a:endParaRPr lang="de-DE" kern="0" spc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lvl="0" indent="0">
              <a:lnSpc>
                <a:spcPts val="2875"/>
              </a:lnSpc>
              <a:spcBef>
                <a:spcPts val="0"/>
              </a:spcBef>
              <a:buSzPct val="75000"/>
              <a:buNone/>
              <a:tabLst>
                <a:tab pos="218440" algn="l"/>
              </a:tabLst>
            </a:pPr>
            <a:r>
              <a:rPr lang="de-DE" kern="0" spc="-5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Ein ca. 30 min. Begründungsgespräch für die BA-Thesis </a:t>
            </a:r>
            <a:endParaRPr lang="de-DE" kern="0" spc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39065" lvl="0" indent="0">
              <a:spcBef>
                <a:spcPts val="10"/>
              </a:spcBef>
              <a:buNone/>
            </a:pPr>
            <a:endParaRPr lang="de-DE" kern="0" spc="0" dirty="0">
              <a:solidFill>
                <a:prstClr val="black"/>
              </a:solidFill>
              <a:cs typeface="Arial"/>
              <a:hlinkClick r:id="rId2"/>
            </a:endParaRPr>
          </a:p>
          <a:p>
            <a:pPr marL="139065" lvl="0" indent="0">
              <a:spcBef>
                <a:spcPts val="10"/>
              </a:spcBef>
              <a:buNone/>
            </a:pPr>
            <a:r>
              <a:rPr lang="de-DE" kern="0" spc="0" dirty="0">
                <a:solidFill>
                  <a:prstClr val="black"/>
                </a:solidFill>
                <a:cs typeface="Arial"/>
                <a:hlinkClick r:id="rId2"/>
              </a:rPr>
              <a:t>Niederschrift - Mündliche Ergänzungsprüfung (tu-darmstadt.de)</a:t>
            </a:r>
            <a:r>
              <a:rPr lang="de-DE" kern="0" spc="0" dirty="0">
                <a:solidFill>
                  <a:prstClr val="black"/>
                </a:solidFill>
                <a:cs typeface="Arial"/>
              </a:rPr>
              <a:t> </a:t>
            </a:r>
            <a:endParaRPr lang="de-DE" kern="0" spc="-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lvl="0" indent="0">
              <a:spcBef>
                <a:spcPts val="5"/>
              </a:spcBef>
              <a:buNone/>
            </a:pPr>
            <a:endParaRPr lang="de-DE" b="1" kern="0" spc="-5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lvl="0" indent="0">
              <a:spcBef>
                <a:spcPts val="5"/>
              </a:spcBef>
              <a:buNone/>
            </a:pPr>
            <a:r>
              <a:rPr lang="de-DE" b="1" kern="0" spc="-5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Forschungspraxis</a:t>
            </a:r>
            <a:r>
              <a:rPr lang="de-DE" b="1" kern="0" spc="-55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b="1" kern="0" spc="-1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(Workshop) (6 CP</a:t>
            </a:r>
            <a:r>
              <a:rPr lang="de-DE" b="1" kern="0" spc="-10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12700" lvl="0" indent="0">
              <a:spcBef>
                <a:spcPts val="5"/>
              </a:spcBef>
              <a:buNone/>
            </a:pPr>
            <a:endParaRPr lang="de-DE" kern="0" spc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2700" lvl="0" indent="0">
              <a:spcBef>
                <a:spcPts val="0"/>
              </a:spcBef>
              <a:buNone/>
              <a:tabLst>
                <a:tab pos="201930" algn="l"/>
              </a:tabLst>
            </a:pPr>
            <a:r>
              <a:rPr lang="de-DE" kern="0" spc="-1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Vorbereitung </a:t>
            </a:r>
            <a:r>
              <a:rPr lang="de-DE" kern="0" spc="-5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 BA Thesis: z. B.  Themenfindung, Fragestellung</a:t>
            </a:r>
            <a:r>
              <a:rPr lang="de-DE" kern="0" spc="-13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Ausarbeitung der Fragestellung…</a:t>
            </a:r>
            <a:endParaRPr lang="de-DE" kern="0" spc="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7F677B-4C51-4056-82F7-104521807D2A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44931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909000"/>
            <a:ext cx="8976000" cy="892318"/>
          </a:xfrm>
        </p:spPr>
        <p:txBody>
          <a:bodyPr>
            <a:normAutofit fontScale="90000"/>
          </a:bodyPr>
          <a:lstStyle/>
          <a:p>
            <a:r>
              <a:rPr lang="de-DE" sz="2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de-DE" sz="31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Allgemeine Informationen zum Studienabschluss B.A. Pädagogik </a:t>
            </a:r>
            <a:r>
              <a:rPr lang="de-DE" sz="31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br>
              <a:rPr lang="de-DE" sz="31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de-DE" sz="31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 Ablauf</a:t>
            </a:r>
            <a:endParaRPr lang="de-DE" sz="4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109220" indent="0">
              <a:spcBef>
                <a:spcPts val="480"/>
              </a:spcBef>
              <a:buNone/>
              <a:tabLst>
                <a:tab pos="332105" algn="l"/>
              </a:tabLst>
            </a:pPr>
            <a:r>
              <a:rPr lang="de-DE" b="1" spc="-10" dirty="0"/>
              <a:t>B.A. Thesis</a:t>
            </a:r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Themenauswahl</a:t>
            </a:r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Suche nach Betreuer*in</a:t>
            </a:r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Zeitplan</a:t>
            </a:r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Anmeldung</a:t>
            </a:r>
            <a:r>
              <a:rPr lang="de-DE" b="1" spc="-10" dirty="0"/>
              <a:t> </a:t>
            </a:r>
            <a:r>
              <a:rPr lang="de-DE" spc="-10" dirty="0"/>
              <a:t>(Formular, Unterschrift von Zweitgutachter*innen, Titel in Deutsch und Englisch)</a:t>
            </a:r>
          </a:p>
          <a:p>
            <a:pPr marL="151130" marR="109220" indent="0">
              <a:spcBef>
                <a:spcPts val="480"/>
              </a:spcBef>
              <a:buNone/>
              <a:tabLst>
                <a:tab pos="332105" algn="l"/>
              </a:tabLst>
            </a:pPr>
            <a:endParaRPr lang="de-DE" spc="-10" dirty="0"/>
          </a:p>
          <a:p>
            <a:pPr marL="0" marR="109220" indent="0">
              <a:spcBef>
                <a:spcPts val="480"/>
              </a:spcBef>
              <a:buNone/>
              <a:tabLst>
                <a:tab pos="332105" algn="l"/>
              </a:tabLst>
            </a:pPr>
            <a:r>
              <a:rPr lang="de-DE" b="1" spc="-10" dirty="0" smtClean="0"/>
              <a:t>Mündliche Verteidigung und Begründung der </a:t>
            </a:r>
            <a:r>
              <a:rPr lang="de-DE" b="1" spc="-10" dirty="0" err="1" smtClean="0"/>
              <a:t>B.A.Thesis</a:t>
            </a:r>
            <a:r>
              <a:rPr lang="de-DE" b="1" spc="-10" dirty="0" smtClean="0"/>
              <a:t> (Zugänge </a:t>
            </a:r>
            <a:r>
              <a:rPr lang="de-DE" b="1" spc="-10" dirty="0"/>
              <a:t>zum wissenschaftlichen </a:t>
            </a:r>
            <a:r>
              <a:rPr lang="de-DE" b="1" spc="-10" dirty="0" smtClean="0"/>
              <a:t>Diskurs)</a:t>
            </a:r>
            <a:endParaRPr lang="de-DE" b="1" spc="-10" dirty="0"/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Termin ist mit den Begutachter*innen individuell vereinbar. </a:t>
            </a:r>
          </a:p>
          <a:p>
            <a:pPr marL="330835" marR="109220" indent="-179705">
              <a:spcBef>
                <a:spcPts val="480"/>
              </a:spcBef>
              <a:buFont typeface="Arial"/>
              <a:buChar char="-"/>
              <a:tabLst>
                <a:tab pos="332105" algn="l"/>
              </a:tabLst>
            </a:pPr>
            <a:r>
              <a:rPr lang="de-DE" spc="-10" dirty="0"/>
              <a:t>Studierende teilt selbst den Termin (z. B. per Mail)</a:t>
            </a:r>
            <a:r>
              <a:rPr lang="de-DE" spc="-10" dirty="0">
                <a:solidFill>
                  <a:srgbClr val="FF0000"/>
                </a:solidFill>
              </a:rPr>
              <a:t> </a:t>
            </a:r>
            <a:r>
              <a:rPr lang="de-DE" spc="-10" dirty="0"/>
              <a:t>dem Studienbüro mit.</a:t>
            </a:r>
            <a:endParaRPr lang="de-DE" sz="1600" spc="-10" dirty="0">
              <a:cs typeface="Arial"/>
            </a:endParaRP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9840E09-0579-47A7-8321-BB0923FC940B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16285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909000"/>
            <a:ext cx="8976000" cy="720000"/>
          </a:xfrm>
        </p:spPr>
        <p:txBody>
          <a:bodyPr>
            <a:normAutofit fontScale="90000"/>
          </a:bodyPr>
          <a:lstStyle/>
          <a:p>
            <a:r>
              <a:rPr lang="de-DE" sz="3200" spc="-5" dirty="0" smtClean="0"/>
              <a:t>Mögliche</a:t>
            </a:r>
            <a:r>
              <a:rPr lang="de-DE" sz="3200" spc="-75" dirty="0" smtClean="0"/>
              <a:t> </a:t>
            </a:r>
            <a:r>
              <a:rPr lang="de-DE" sz="3200" spc="-5" dirty="0" smtClean="0"/>
              <a:t>Betreuer*innen </a:t>
            </a:r>
            <a:br>
              <a:rPr lang="de-DE" sz="3200" spc="-5" dirty="0" smtClean="0"/>
            </a:br>
            <a:r>
              <a:rPr lang="de-DE" sz="3200" spc="-5" dirty="0" smtClean="0"/>
              <a:t>für B.A. Thesis</a:t>
            </a:r>
            <a:endParaRPr lang="de-DE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64E38-4F4E-4393-8E89-7A29546F9188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12700" lvl="0" indent="0">
              <a:spcBef>
                <a:spcPts val="770"/>
              </a:spcBef>
              <a:buNone/>
              <a:tabLst>
                <a:tab pos="193040" algn="l"/>
              </a:tabLst>
            </a:pPr>
            <a:r>
              <a:rPr lang="de-DE" sz="2400" b="1" kern="0" spc="-5" dirty="0">
                <a:solidFill>
                  <a:srgbClr val="00B050"/>
                </a:solidFill>
                <a:cs typeface="Arial"/>
              </a:rPr>
              <a:t>Erstbetreuung:</a:t>
            </a:r>
            <a:endParaRPr lang="de-DE" sz="2400" kern="0" spc="-5" dirty="0">
              <a:solidFill>
                <a:srgbClr val="00B050"/>
              </a:solidFill>
              <a:cs typeface="Arial"/>
            </a:endParaRP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Katja </a:t>
            </a:r>
            <a:r>
              <a:rPr lang="de-DE" sz="1800" kern="0" spc="-5" dirty="0" err="1">
                <a:solidFill>
                  <a:prstClr val="black"/>
                </a:solidFill>
                <a:cs typeface="Arial"/>
              </a:rPr>
              <a:t>Adl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-Amini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(Schulpädagogik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)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Dr. Josefine Berger 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Prof. Dr. Robin </a:t>
            </a:r>
            <a:r>
              <a:rPr lang="de-DE" sz="1800" kern="0" spc="0" dirty="0" smtClean="0">
                <a:solidFill>
                  <a:prstClr val="black"/>
                </a:solidFill>
                <a:cs typeface="Arial"/>
              </a:rPr>
              <a:t>Busse ()</a:t>
            </a:r>
            <a:endParaRPr lang="de-DE" sz="1800" kern="0" spc="-5" dirty="0">
              <a:solidFill>
                <a:prstClr val="black"/>
              </a:solidFill>
              <a:cs typeface="Arial"/>
            </a:endParaRP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Peter Euler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Petra Grell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(Medienpädagogik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)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Prof. Dr. Nina Grünberger </a:t>
            </a:r>
            <a:r>
              <a:rPr lang="de-DE" sz="1800" kern="0" spc="0" dirty="0" smtClean="0">
                <a:solidFill>
                  <a:prstClr val="black"/>
                </a:solidFill>
                <a:cs typeface="Arial"/>
              </a:rPr>
              <a:t>(Pädagogik </a:t>
            </a: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in der </a:t>
            </a:r>
            <a:r>
              <a:rPr lang="de-DE" sz="1800" kern="0" spc="0" dirty="0" err="1">
                <a:solidFill>
                  <a:prstClr val="black"/>
                </a:solidFill>
                <a:cs typeface="Arial"/>
              </a:rPr>
              <a:t>Digitalität</a:t>
            </a: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)</a:t>
            </a:r>
            <a:endParaRPr lang="de-DE" sz="1800" kern="0" spc="-5" dirty="0">
              <a:solidFill>
                <a:prstClr val="black"/>
              </a:solidFill>
              <a:cs typeface="Arial"/>
            </a:endParaRP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Dr. Jaqueline Jäkel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Alexandra </a:t>
            </a:r>
            <a:r>
              <a:rPr lang="de-DE" sz="1800" kern="0" spc="-5" dirty="0" err="1">
                <a:solidFill>
                  <a:prstClr val="black"/>
                </a:solidFill>
                <a:cs typeface="Arial"/>
              </a:rPr>
              <a:t>Karentzos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(Mode 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&amp; Ästhetik)</a:t>
            </a: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Dr. </a:t>
            </a:r>
            <a:r>
              <a:rPr lang="de-DE" sz="1800" kern="0" spc="0" dirty="0" err="1">
                <a:solidFill>
                  <a:prstClr val="black"/>
                </a:solidFill>
                <a:cs typeface="Arial"/>
              </a:rPr>
              <a:t>Ece</a:t>
            </a: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 Kaya</a:t>
            </a:r>
            <a:endParaRPr lang="de-DE" sz="1800" kern="0" spc="-5" dirty="0">
              <a:solidFill>
                <a:prstClr val="black"/>
              </a:solidFill>
              <a:cs typeface="Arial"/>
            </a:endParaRPr>
          </a:p>
          <a:p>
            <a:pPr marL="192405" lvl="0" indent="-179705">
              <a:spcBef>
                <a:spcPts val="7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Dr. Florian Cristobal Klenk</a:t>
            </a:r>
          </a:p>
          <a:p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0" dirty="0">
                <a:solidFill>
                  <a:prstClr val="black"/>
                </a:solidFill>
                <a:cs typeface="Arial"/>
              </a:rPr>
              <a:t>Dr. Christian Lannert</a:t>
            </a: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Dr. Arne </a:t>
            </a:r>
            <a:r>
              <a:rPr lang="de-DE" sz="1800" kern="0" spc="-5" dirty="0" err="1" smtClean="0">
                <a:solidFill>
                  <a:prstClr val="black"/>
                </a:solidFill>
                <a:cs typeface="Arial"/>
              </a:rPr>
              <a:t>Luckhaupt</a:t>
            </a:r>
            <a:endParaRPr lang="de-DE" sz="1800" kern="0" spc="-5" dirty="0" smtClean="0">
              <a:solidFill>
                <a:prstClr val="black"/>
              </a:solidFill>
              <a:cs typeface="Arial"/>
            </a:endParaRP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Dr. Ewelina </a:t>
            </a:r>
            <a:r>
              <a:rPr lang="de-DE" sz="1800" kern="0" spc="-5" dirty="0" err="1" smtClean="0">
                <a:solidFill>
                  <a:prstClr val="black"/>
                </a:solidFill>
                <a:cs typeface="Arial"/>
              </a:rPr>
              <a:t>Pepiak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 (?)</a:t>
            </a:r>
            <a:endParaRPr lang="de-DE" sz="1800" kern="0" spc="-5" dirty="0">
              <a:solidFill>
                <a:prstClr val="black"/>
              </a:solidFill>
              <a:cs typeface="Arial"/>
            </a:endParaRP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Ralf </a:t>
            </a:r>
            <a:r>
              <a:rPr lang="de-DE" sz="1800" kern="0" spc="-5" dirty="0" err="1">
                <a:solidFill>
                  <a:prstClr val="black"/>
                </a:solidFill>
                <a:cs typeface="Arial"/>
              </a:rPr>
              <a:t>Tenberg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</a:t>
            </a:r>
            <a:r>
              <a:rPr lang="de-DE" sz="1800" kern="0" spc="-5" dirty="0" err="1" smtClean="0">
                <a:solidFill>
                  <a:prstClr val="black"/>
                </a:solidFill>
                <a:cs typeface="Arial"/>
              </a:rPr>
              <a:t>Technikdidatik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)</a:t>
            </a: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Prof. Dr. Birgit Ziegler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(Berufspädagogik/Berufsbildung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)</a:t>
            </a: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Dr. Olga </a:t>
            </a:r>
            <a:r>
              <a:rPr lang="de-DE" sz="1800" kern="0" spc="-5" dirty="0" err="1">
                <a:solidFill>
                  <a:prstClr val="black"/>
                </a:solidFill>
                <a:cs typeface="Arial"/>
              </a:rPr>
              <a:t>Zitzelsberger</a:t>
            </a:r>
            <a:r>
              <a:rPr lang="de-DE" sz="1800" kern="0" spc="-5" dirty="0">
                <a:solidFill>
                  <a:prstClr val="black"/>
                </a:solidFill>
                <a:cs typeface="Arial"/>
              </a:rPr>
              <a:t> </a:t>
            </a:r>
            <a:r>
              <a:rPr lang="de-DE" sz="1800" kern="0" spc="-5" dirty="0" smtClean="0">
                <a:solidFill>
                  <a:prstClr val="black"/>
                </a:solidFill>
                <a:cs typeface="Arial"/>
              </a:rPr>
              <a:t>(Praxislabor)</a:t>
            </a:r>
          </a:p>
          <a:p>
            <a:pPr marL="192405" lvl="0" indent="-179705">
              <a:spcBef>
                <a:spcPts val="670"/>
              </a:spcBef>
              <a:buFont typeface="Microsoft Sans Serif"/>
              <a:buChar char="•"/>
              <a:tabLst>
                <a:tab pos="193040" algn="l"/>
              </a:tabLst>
            </a:pPr>
            <a:endParaRPr lang="de-DE" sz="1800" kern="0" spc="-5" dirty="0">
              <a:solidFill>
                <a:prstClr val="black"/>
              </a:solidFill>
              <a:cs typeface="Arial"/>
            </a:endParaRPr>
          </a:p>
          <a:p>
            <a:pPr marL="12700" lvl="0" indent="0">
              <a:spcBef>
                <a:spcPts val="670"/>
              </a:spcBef>
              <a:buNone/>
              <a:tabLst>
                <a:tab pos="193040" algn="l"/>
              </a:tabLst>
            </a:pPr>
            <a:r>
              <a:rPr lang="de-DE" sz="2400" b="1" kern="0" spc="-5" dirty="0">
                <a:solidFill>
                  <a:srgbClr val="00B050"/>
                </a:solidFill>
                <a:cs typeface="Arial"/>
              </a:rPr>
              <a:t>Zweitbetreuung</a:t>
            </a:r>
            <a:r>
              <a:rPr lang="de-DE" b="1" kern="0" spc="-5" dirty="0">
                <a:solidFill>
                  <a:srgbClr val="00B050"/>
                </a:solidFill>
                <a:cs typeface="Arial"/>
              </a:rPr>
              <a:t>: </a:t>
            </a:r>
            <a:r>
              <a:rPr lang="de-DE" b="1" kern="0" spc="-5" dirty="0">
                <a:solidFill>
                  <a:prstClr val="black"/>
                </a:solidFill>
                <a:cs typeface="Arial"/>
              </a:rPr>
              <a:t>Alle Betreuer*innen (siehe oben) + alle wissenschaftlichen Mitarbeiter*innen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740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612318"/>
          </a:xfrm>
        </p:spPr>
        <p:txBody>
          <a:bodyPr>
            <a:normAutofit/>
          </a:bodyPr>
          <a:lstStyle/>
          <a:p>
            <a:r>
              <a:rPr lang="de-DE" sz="3200" dirty="0"/>
              <a:t>3. Fragen und Antworten zum BA-Abschluss </a:t>
            </a:r>
            <a:r>
              <a:rPr lang="de-DE" dirty="0"/>
              <a:t/>
            </a:r>
            <a:br>
              <a:rPr lang="de-DE" dirty="0"/>
            </a:b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1130" marR="109220" lvl="0" indent="0" algn="ctr">
              <a:spcBef>
                <a:spcPts val="480"/>
              </a:spcBef>
              <a:buNone/>
              <a:tabLst>
                <a:tab pos="332105" algn="l"/>
              </a:tabLst>
            </a:pPr>
            <a:r>
              <a:rPr lang="de-DE" sz="3600" dirty="0"/>
              <a:t>Tatjana </a:t>
            </a:r>
            <a:r>
              <a:rPr lang="de-DE" sz="3600" dirty="0" smtClean="0"/>
              <a:t>Droste-Kern </a:t>
            </a:r>
          </a:p>
          <a:p>
            <a:pPr marL="151130" marR="109220" lvl="0" indent="0" algn="ctr">
              <a:spcBef>
                <a:spcPts val="480"/>
              </a:spcBef>
              <a:buNone/>
              <a:tabLst>
                <a:tab pos="332105" algn="l"/>
              </a:tabLst>
            </a:pPr>
            <a:r>
              <a:rPr lang="de-DE" sz="3600" dirty="0" smtClean="0"/>
              <a:t>vom </a:t>
            </a:r>
            <a:r>
              <a:rPr lang="de-DE" sz="3600" dirty="0"/>
              <a:t>Studienbüro FB 3 Humanwissenschaften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4DFCA9-45C7-4E3D-9DF9-A3ADC89031C4}" type="datetime1">
              <a:rPr lang="de-DE" smtClean="0"/>
              <a:t>11.01.2024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z="900" dirty="0" smtClean="0"/>
              <a:t>Fachstudienberatung AB Praxislabor | Institut für Allgemeine- und Berufspädagogik</a:t>
            </a:r>
            <a:endParaRPr lang="de-DE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498549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556</Words>
  <Application>Microsoft Office PowerPoint</Application>
  <PresentationFormat>Breitbild</PresentationFormat>
  <Paragraphs>113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Calibri</vt:lpstr>
      <vt:lpstr>Microsoft Sans Serif</vt:lpstr>
      <vt:lpstr>Tahoma</vt:lpstr>
      <vt:lpstr>Wingdings</vt:lpstr>
      <vt:lpstr>Template</vt:lpstr>
      <vt:lpstr>Infoveranstaltung zum B.A. Abschluss Pädagogik </vt:lpstr>
      <vt:lpstr>  Agenda</vt:lpstr>
      <vt:lpstr>                 1. Studierendenbericht über Erfahrungen mit der Abschlussarbeit B.A. Pädagogik  </vt:lpstr>
      <vt:lpstr>Grundsteine für den b.A. Abschluss Pädagogik</vt:lpstr>
      <vt:lpstr>2. Allgemeine Informationen zum Studienabschluss B.A. Pädagogik </vt:lpstr>
      <vt:lpstr>2. Allgemeine Informationen zum Studienabschluss B.A. Pädagogik </vt:lpstr>
      <vt:lpstr>2. Allgemeine Informationen zum Studienabschluss B.A. Pädagogik –  der Ablauf</vt:lpstr>
      <vt:lpstr>Mögliche Betreuer*innen  für B.A. Thesis</vt:lpstr>
      <vt:lpstr>3. Fragen und Antworten zum BA-Abschluss  </vt:lpstr>
      <vt:lpstr>Feedback, Fragen und herzlichen Dank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2023-05-22T13:03:01Z</dcterms:created>
  <dcterms:modified xsi:type="dcterms:W3CDTF">2024-01-11T15:56:24Z</dcterms:modified>
</cp:coreProperties>
</file>